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59" r:id="rId4"/>
    <p:sldId id="260" r:id="rId5"/>
    <p:sldId id="261" r:id="rId6"/>
    <p:sldId id="272" r:id="rId7"/>
    <p:sldId id="263" r:id="rId8"/>
    <p:sldId id="264" r:id="rId9"/>
    <p:sldId id="265" r:id="rId10"/>
    <p:sldId id="266" r:id="rId11"/>
    <p:sldId id="268" r:id="rId12"/>
    <p:sldId id="269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09" autoAdjust="0"/>
  </p:normalViewPr>
  <p:slideViewPr>
    <p:cSldViewPr snapToGrid="0" snapToObjects="1">
      <p:cViewPr varScale="1">
        <p:scale>
          <a:sx n="100" d="100"/>
          <a:sy n="100" d="100"/>
        </p:scale>
        <p:origin x="-13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56DDA-5B4D-3E40-BD7F-97BBCDE1DAB7}" type="datetimeFigureOut">
              <a:rPr lang="en-US" smtClean="0"/>
              <a:t>3/22/16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77E27-2560-914F-8C99-88D42FD82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7197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B02A4-FD0D-4647-8EAD-22D656F8109A}" type="datetimeFigureOut">
              <a:rPr lang="en-US" smtClean="0"/>
              <a:t>3/22/16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8A310-4CA9-2146-99BA-5130C14EE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882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6423" y="4344025"/>
            <a:ext cx="5485157" cy="4114488"/>
          </a:xfrm>
          <a:prstGeom prst="rect">
            <a:avLst/>
          </a:prstGeom>
        </p:spPr>
        <p:txBody>
          <a:bodyPr lIns="89710" tIns="89710" rIns="89710" bIns="89710" anchor="t" anchorCtr="0">
            <a:noAutofit/>
          </a:bodyPr>
          <a:lstStyle/>
          <a:p>
            <a:endParaRPr dirty="0"/>
          </a:p>
        </p:txBody>
      </p:sp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5696-5068-3D44-94CC-42A9B5EF9EAB}" type="datetime1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E67EA-D20B-6A48-8C76-3E262D8764F6}" type="datetime1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F2D3-BBBB-CB49-B740-D47504E75FAC}" type="datetime1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020D-52CB-3D47-ADB4-9B86E99C6CC3}" type="datetime1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B8E8-9B8C-544C-82C9-F90E86895792}" type="datetime1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A2C0-B78E-FC44-846F-07B002787E88}" type="datetime1">
              <a:rPr lang="en-US" smtClean="0"/>
              <a:t>3/22/16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DEC6-24C5-7D46-A660-80B09ED97057}" type="datetime1">
              <a:rPr lang="en-US" smtClean="0"/>
              <a:t>3/22/16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C38E-AD3E-0743-A6A7-EDD0D4FC1E1E}" type="datetime1">
              <a:rPr lang="en-US" smtClean="0"/>
              <a:t>3/22/16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8D2A9-660D-0B4D-B9EF-E19E0DC60096}" type="datetime1">
              <a:rPr lang="en-US" smtClean="0"/>
              <a:t>3/22/16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68F2A-A6CF-7D4E-A7C2-F352D64CE836}" type="datetime1">
              <a:rPr lang="en-US" smtClean="0"/>
              <a:t>3/22/16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B-F684-E94D-9F46-8196259CBCE5}" type="datetime1">
              <a:rPr lang="en-US" smtClean="0"/>
              <a:t>3/22/16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chemeClr val="bg1"/>
            </a:gs>
            <a:gs pos="100000">
              <a:srgbClr val="FFFFF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0E3AC-58AA-E346-B34C-2860F2DF3D60}" type="datetime1">
              <a:rPr lang="en-US" smtClean="0"/>
              <a:t>3/22/16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94BB8-D3AA-1E46-BFB7-340101EAE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gif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tiff"/><Relationship Id="rId3" Type="http://schemas.openxmlformats.org/officeDocument/2006/relationships/image" Target="../media/image18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4" Type="http://schemas.openxmlformats.org/officeDocument/2006/relationships/image" Target="../media/image22.tiff"/><Relationship Id="rId5" Type="http://schemas.openxmlformats.org/officeDocument/2006/relationships/image" Target="../media/image23.tiff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4" Type="http://schemas.openxmlformats.org/officeDocument/2006/relationships/image" Target="../media/image14.jpeg"/><Relationship Id="rId5" Type="http://schemas.openxmlformats.org/officeDocument/2006/relationships/image" Target="../media/image15.tiff"/><Relationship Id="rId6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AShelf13 copy.jpg"/>
          <p:cNvPicPr>
            <a:picLocks noChangeAspect="1"/>
          </p:cNvPicPr>
          <p:nvPr/>
        </p:nvPicPr>
        <p:blipFill>
          <a:blip r:embed="rId3" cstate="print">
            <a:alphaModFix amt="5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103"/>
            <a:ext cx="9698639" cy="6858000"/>
          </a:xfrm>
          <a:prstGeom prst="rect">
            <a:avLst/>
          </a:prstGeom>
        </p:spPr>
      </p:pic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1488437" y="1065055"/>
            <a:ext cx="7428541" cy="31405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r"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5400" dirty="0" smtClean="0"/>
              <a:t>Origin Stories and </a:t>
            </a:r>
            <a:r>
              <a:rPr lang="en-US" sz="5400" dirty="0" smtClean="0"/>
              <a:t>Other </a:t>
            </a:r>
            <a:r>
              <a:rPr lang="en-US" sz="5400" dirty="0" smtClean="0"/>
              <a:t>Bibliographical Tales</a:t>
            </a:r>
            <a:endParaRPr lang="en-US" sz="5400" b="0" i="0" u="none" strike="noStrike" cap="none" baseline="0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6" name="Shape 86"/>
          <p:cNvSpPr txBox="1"/>
          <p:nvPr/>
        </p:nvSpPr>
        <p:spPr>
          <a:xfrm>
            <a:off x="685800" y="5084964"/>
            <a:ext cx="7760112" cy="10156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2700"/>
              </a:lnSpc>
              <a:spcBef>
                <a:spcPts val="0"/>
              </a:spcBef>
              <a:buSzPct val="25000"/>
              <a:buNone/>
            </a:pPr>
            <a:r>
              <a:rPr lang="en-US" sz="2000" b="0" i="0" u="none" strike="noStrike" cap="none" baseline="0" dirty="0" smtClean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Meaghan J. Brown, CLIR Fellow for Data Curation </a:t>
            </a:r>
          </a:p>
          <a:p>
            <a:pPr lvl="1">
              <a:lnSpc>
                <a:spcPts val="2700"/>
              </a:lnSpc>
              <a:buSzPct val="25000"/>
            </a:pPr>
            <a:r>
              <a:rPr lang="en-US" sz="2000" b="0" i="0" u="none" strike="noStrike" cap="none" baseline="0" dirty="0" smtClean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@</a:t>
            </a:r>
            <a:r>
              <a:rPr lang="en-US" sz="2000" dirty="0" err="1" smtClean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EpistolaryBrown</a:t>
            </a:r>
            <a:endParaRPr lang="en-US" sz="2000" b="0" i="0" u="none" strike="noStrike" cap="none" baseline="0" dirty="0" smtClean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1">
              <a:lnSpc>
                <a:spcPts val="2700"/>
              </a:lnSpc>
              <a:buSzPct val="25000"/>
            </a:pPr>
            <a:r>
              <a:rPr lang="en-US" sz="2000" dirty="0" err="1" smtClean="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mbrown@folger.edu</a:t>
            </a:r>
            <a:endParaRPr lang="en-US" sz="2000" b="0" i="0" u="none" strike="noStrike" cap="none" baseline="0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2000" b="0" i="0" u="none" strike="noStrike" cap="none" baseline="0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2000" b="0" i="0" u="none" strike="noStrike" cap="none" baseline="0" dirty="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7" name="Picture 6" descr="emai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5867400"/>
            <a:ext cx="344129" cy="304800"/>
          </a:xfrm>
          <a:prstGeom prst="rect">
            <a:avLst/>
          </a:prstGeom>
        </p:spPr>
      </p:pic>
      <p:pic>
        <p:nvPicPr>
          <p:cNvPr id="8" name="Picture 7" descr="TwitterLogo_whit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10200"/>
            <a:ext cx="457199" cy="457199"/>
          </a:xfrm>
          <a:prstGeom prst="rect">
            <a:avLst/>
          </a:prstGeom>
        </p:spPr>
      </p:pic>
      <p:pic>
        <p:nvPicPr>
          <p:cNvPr id="12" name="Picture 11" descr="image_preview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6886" y="4650150"/>
            <a:ext cx="852234" cy="869627"/>
          </a:xfrm>
          <a:prstGeom prst="rect">
            <a:avLst/>
          </a:prstGeom>
        </p:spPr>
      </p:pic>
      <p:pic>
        <p:nvPicPr>
          <p:cNvPr id="13" name="Content Placeholder 8" descr="neh_Logo_Horizontal_1cRev_C_outl.gif">
            <a:hlinkClick r:id="" action="ppaction://noaction" highlightClick="1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1766" b="-61766"/>
          <a:stretch>
            <a:fillRect/>
          </a:stretch>
        </p:blipFill>
        <p:spPr>
          <a:xfrm>
            <a:off x="6019800" y="5416297"/>
            <a:ext cx="2748932" cy="1511806"/>
          </a:xfrm>
          <a:prstGeom prst="rect">
            <a:avLst/>
          </a:prstGeom>
        </p:spPr>
      </p:pic>
      <p:pic>
        <p:nvPicPr>
          <p:cNvPr id="9" name="Picture 8" descr="FOLG_core_white.psd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604" y="370993"/>
            <a:ext cx="4481316" cy="106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90254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searchable, but...</a:t>
            </a:r>
            <a:endParaRPr lang="en-US" dirty="0"/>
          </a:p>
        </p:txBody>
      </p:sp>
      <p:pic>
        <p:nvPicPr>
          <p:cNvPr id="8" name="Content Placeholder 7" descr="Shirley_James-The_gamester-STC-22443-938_09-p1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732" r="-12732"/>
          <a:stretch>
            <a:fillRect/>
          </a:stretch>
        </p:blipFill>
        <p:spPr>
          <a:xfrm>
            <a:off x="1163378" y="1600200"/>
            <a:ext cx="8229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pic>
        <p:nvPicPr>
          <p:cNvPr id="9" name="Picture 8" descr="Gamester record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038" y="2023015"/>
            <a:ext cx="5278178" cy="1490309"/>
          </a:xfrm>
          <a:prstGeom prst="rect">
            <a:avLst/>
          </a:prstGeom>
          <a:ln w="88900" cap="sq" cmpd="thickThin">
            <a:solidFill>
              <a:srgbClr val="8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67945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Country Captain</a:t>
            </a:r>
            <a:endParaRPr lang="en-US" dirty="0"/>
          </a:p>
        </p:txBody>
      </p:sp>
      <p:pic>
        <p:nvPicPr>
          <p:cNvPr id="7" name="Content Placeholder 6" descr="Country Captain EEBO record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413" b="-6413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8" name="Left Arrow 7"/>
          <p:cNvSpPr/>
          <p:nvPr/>
        </p:nvSpPr>
        <p:spPr>
          <a:xfrm>
            <a:off x="6133966" y="5136811"/>
            <a:ext cx="501945" cy="171227"/>
          </a:xfrm>
          <a:prstGeom prst="leftArrow">
            <a:avLst/>
          </a:prstGeom>
          <a:solidFill>
            <a:srgbClr val="C0504D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7592053" y="4837165"/>
            <a:ext cx="156979" cy="385260"/>
          </a:xfrm>
          <a:prstGeom prst="upArrow">
            <a:avLst/>
          </a:prstGeom>
          <a:solidFill>
            <a:srgbClr val="C0504D"/>
          </a:soli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175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Country Captain Transcript</a:t>
            </a:r>
            <a:endParaRPr lang="en-US" dirty="0"/>
          </a:p>
        </p:txBody>
      </p:sp>
      <p:pic>
        <p:nvPicPr>
          <p:cNvPr id="7" name="Content Placeholder 6" descr="Country Captain EEBO-TCP missing text.tiff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821" b="-6038"/>
          <a:stretch/>
        </p:blipFill>
        <p:spPr>
          <a:xfrm>
            <a:off x="314493" y="1417638"/>
            <a:ext cx="4038600" cy="1141514"/>
          </a:xfrm>
        </p:spPr>
      </p:pic>
      <p:pic>
        <p:nvPicPr>
          <p:cNvPr id="8" name="Content Placeholder 7" descr="Country Captain duplicate EEBO-TCP transcription skipped.tiff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33" b="-1967"/>
          <a:stretch/>
        </p:blipFill>
        <p:spPr>
          <a:xfrm>
            <a:off x="314493" y="2882322"/>
            <a:ext cx="4038600" cy="239718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57493" y="6377299"/>
            <a:ext cx="2895600" cy="365125"/>
          </a:xfrm>
        </p:spPr>
        <p:txBody>
          <a:bodyPr/>
          <a:lstStyle/>
          <a:p>
            <a:r>
              <a:rPr lang="en-US" dirty="0" smtClean="0"/>
              <a:t>@</a:t>
            </a:r>
            <a:r>
              <a:rPr lang="en-US" dirty="0" err="1" smtClean="0"/>
              <a:t>EpistolaryBrown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" name="Picture 8" descr="Country Captain TEI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1624784"/>
            <a:ext cx="4474055" cy="1257538"/>
          </a:xfrm>
          <a:prstGeom prst="rect">
            <a:avLst/>
          </a:prstGeom>
        </p:spPr>
      </p:pic>
      <p:pic>
        <p:nvPicPr>
          <p:cNvPr id="10" name="Picture 9" descr="Country Captain EEBO non-transcript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3039280"/>
            <a:ext cx="4534539" cy="371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20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Country Captain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pic>
        <p:nvPicPr>
          <p:cNvPr id="5" name="Content Placeholder 4" descr="Country Captain play page updated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566" r="-17566"/>
          <a:stretch>
            <a:fillRect/>
          </a:stretch>
        </p:blipFill>
        <p:spPr>
          <a:xfrm>
            <a:off x="0" y="1248803"/>
            <a:ext cx="9287100" cy="5107547"/>
          </a:xfrm>
        </p:spPr>
      </p:pic>
    </p:spTree>
    <p:extLst>
      <p:ext uri="{BB962C8B-B14F-4D97-AF65-F5344CB8AC3E}">
        <p14:creationId xmlns:p14="http://schemas.microsoft.com/office/powerpoint/2010/main" val="3565760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Representing </a:t>
            </a:r>
            <a:r>
              <a:rPr lang="en-US" smtClean="0"/>
              <a:t>Digital Developments</a:t>
            </a:r>
            <a:endParaRPr lang="en-US" dirty="0"/>
          </a:p>
        </p:txBody>
      </p:sp>
      <p:pic>
        <p:nvPicPr>
          <p:cNvPr id="5" name="Content Placeholder 4" descr="Digital Anthology SPlash Page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67" r="-3467"/>
          <a:stretch>
            <a:fillRect/>
          </a:stretch>
        </p:blipFill>
        <p:spPr>
          <a:xfrm>
            <a:off x="0" y="1313100"/>
            <a:ext cx="9331835" cy="513215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44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Browsing Beeston’s Boys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pic>
        <p:nvPicPr>
          <p:cNvPr id="6" name="Content Placeholder 5" descr="Beestons Boys updated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201" r="-12201"/>
          <a:stretch>
            <a:fillRect/>
          </a:stretch>
        </p:blipFill>
        <p:spPr>
          <a:xfrm>
            <a:off x="250980" y="1396383"/>
            <a:ext cx="9018754" cy="4959967"/>
          </a:xfrm>
        </p:spPr>
      </p:pic>
    </p:spTree>
    <p:extLst>
      <p:ext uri="{BB962C8B-B14F-4D97-AF65-F5344CB8AC3E}">
        <p14:creationId xmlns:p14="http://schemas.microsoft.com/office/powerpoint/2010/main" val="2057408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Women Beware Women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pic>
        <p:nvPicPr>
          <p:cNvPr id="6" name="Content Placeholder 5" descr="WBW play page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85" r="-2085"/>
          <a:stretch>
            <a:fillRect/>
          </a:stretch>
        </p:blipFill>
        <p:spPr>
          <a:xfrm>
            <a:off x="125245" y="1417638"/>
            <a:ext cx="8980105" cy="4938712"/>
          </a:xfrm>
        </p:spPr>
      </p:pic>
    </p:spTree>
    <p:extLst>
      <p:ext uri="{BB962C8B-B14F-4D97-AF65-F5344CB8AC3E}">
        <p14:creationId xmlns:p14="http://schemas.microsoft.com/office/powerpoint/2010/main" val="599438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Quartos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779" r="-16779"/>
          <a:stretch>
            <a:fillRect/>
          </a:stretch>
        </p:blipFill>
        <p:spPr>
          <a:xfrm>
            <a:off x="-746663" y="274638"/>
            <a:ext cx="10779613" cy="592837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85102" y="1198589"/>
            <a:ext cx="1541244" cy="385261"/>
          </a:xfrm>
          <a:prstGeom prst="ellipse">
            <a:avLst/>
          </a:prstGeom>
          <a:solidFill>
            <a:srgbClr val="0000FF">
              <a:alpha val="0"/>
            </a:srgbClr>
          </a:solidFill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095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Women Beware Women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pic>
        <p:nvPicPr>
          <p:cNvPr id="6" name="Content Placeholder 5" descr="WBW play page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85" r="-2085"/>
          <a:stretch>
            <a:fillRect/>
          </a:stretch>
        </p:blipFill>
        <p:spPr>
          <a:xfrm>
            <a:off x="125245" y="1417638"/>
            <a:ext cx="8980105" cy="4938712"/>
          </a:xfrm>
        </p:spPr>
      </p:pic>
    </p:spTree>
    <p:extLst>
      <p:ext uri="{BB962C8B-B14F-4D97-AF65-F5344CB8AC3E}">
        <p14:creationId xmlns:p14="http://schemas.microsoft.com/office/powerpoint/2010/main" val="2412175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Women Beware Women: DEEP</a:t>
            </a:r>
            <a:endParaRPr lang="en-US" dirty="0"/>
          </a:p>
        </p:txBody>
      </p:sp>
      <p:pic>
        <p:nvPicPr>
          <p:cNvPr id="5" name="Content Placeholder 4" descr="DEEP WBW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966" r="-12966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0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Women Beware Women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@EpistolaryBrown </a:t>
            </a:r>
            <a:endParaRPr lang="en-US"/>
          </a:p>
        </p:txBody>
      </p:sp>
      <p:pic>
        <p:nvPicPr>
          <p:cNvPr id="7" name="Content Placeholder 6" descr="WBW play page.tif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85" r="-2085"/>
          <a:stretch>
            <a:fillRect/>
          </a:stretch>
        </p:blipFill>
        <p:spPr/>
      </p:pic>
      <p:sp>
        <p:nvSpPr>
          <p:cNvPr id="3" name="Oval 2"/>
          <p:cNvSpPr/>
          <p:nvPr/>
        </p:nvSpPr>
        <p:spPr>
          <a:xfrm>
            <a:off x="457200" y="3168859"/>
            <a:ext cx="2667000" cy="581854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30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Ford’s </a:t>
            </a:r>
            <a:r>
              <a:rPr lang="en-US" i="1" dirty="0" err="1" smtClean="0"/>
              <a:t>Loues</a:t>
            </a:r>
            <a:r>
              <a:rPr lang="en-US" i="1" dirty="0" smtClean="0"/>
              <a:t> Sacrifice </a:t>
            </a:r>
            <a:r>
              <a:rPr lang="en-US" dirty="0" smtClean="0"/>
              <a:t>(1633)</a:t>
            </a:r>
            <a:endParaRPr lang="en-US" dirty="0"/>
          </a:p>
        </p:txBody>
      </p:sp>
      <p:pic>
        <p:nvPicPr>
          <p:cNvPr id="8" name="Content Placeholder 7" descr="Loues Sacrifice record.tiff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47" t="-3831" r="1" b="3563"/>
          <a:stretch/>
        </p:blipFill>
        <p:spPr>
          <a:xfrm>
            <a:off x="199791" y="4984171"/>
            <a:ext cx="4181843" cy="137217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@</a:t>
            </a:r>
            <a:r>
              <a:rPr lang="en-US" dirty="0" err="1" smtClean="0"/>
              <a:t>EpistolaryBrown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" name="Picture 8" descr="Loues Sacrifice search result.tif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150"/>
          <a:stretch/>
        </p:blipFill>
        <p:spPr>
          <a:xfrm>
            <a:off x="343034" y="3921130"/>
            <a:ext cx="4038600" cy="1063041"/>
          </a:xfrm>
          <a:prstGeom prst="rect">
            <a:avLst/>
          </a:prstGeom>
        </p:spPr>
      </p:pic>
      <p:pic>
        <p:nvPicPr>
          <p:cNvPr id="10" name="Picture 9" descr="Sacrifice recor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4" y="1555922"/>
            <a:ext cx="3048000" cy="19019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61984" y="3434133"/>
            <a:ext cx="3661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Original EEB microfilmed record </a:t>
            </a:r>
            <a:endParaRPr lang="en-US" sz="1600" dirty="0"/>
          </a:p>
        </p:txBody>
      </p:sp>
      <p:pic>
        <p:nvPicPr>
          <p:cNvPr id="12" name="Content Placeholder 11" descr="Sacrifice bookplate.tif"/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848" t="47" r="3859" b="47"/>
          <a:stretch/>
        </p:blipFill>
        <p:spPr>
          <a:xfrm>
            <a:off x="4676429" y="1555750"/>
            <a:ext cx="1912029" cy="2571750"/>
          </a:xfrm>
        </p:spPr>
      </p:pic>
      <p:pic>
        <p:nvPicPr>
          <p:cNvPr id="13" name="Picture 12" descr="Ford_Loves_Sacrifice_1633_bookplate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2784" y="1555922"/>
            <a:ext cx="2048256" cy="304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41307" y="5219247"/>
            <a:ext cx="44829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Item located at the Chapin </a:t>
            </a:r>
            <a:r>
              <a:rPr lang="en-US" dirty="0" smtClean="0"/>
              <a:t>Library, </a:t>
            </a:r>
            <a:br>
              <a:rPr lang="en-US" dirty="0" smtClean="0"/>
            </a:br>
            <a:r>
              <a:rPr lang="en-US" dirty="0" smtClean="0"/>
              <a:t>Williams </a:t>
            </a:r>
            <a:r>
              <a:rPr lang="en-US" dirty="0" smtClean="0"/>
              <a:t>College, </a:t>
            </a:r>
            <a:r>
              <a:rPr lang="en-US" dirty="0" smtClean="0"/>
              <a:t>MA</a:t>
            </a:r>
            <a:br>
              <a:rPr lang="en-US" dirty="0" smtClean="0"/>
            </a:br>
            <a:r>
              <a:rPr lang="en-US" dirty="0" smtClean="0"/>
              <a:t>f</a:t>
            </a:r>
            <a:r>
              <a:rPr lang="en-US" dirty="0" smtClean="0"/>
              <a:t>ull </a:t>
            </a:r>
            <a:r>
              <a:rPr lang="en-US" dirty="0" smtClean="0"/>
              <a:t>story available at </a:t>
            </a:r>
            <a:r>
              <a:rPr lang="en-US" dirty="0" err="1" smtClean="0"/>
              <a:t>collation.folger.edu</a:t>
            </a:r>
            <a:endParaRPr lang="en-US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642185" y="6356350"/>
            <a:ext cx="3467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EEBO search result and record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4676429" y="4140610"/>
            <a:ext cx="2009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Microfilmed bookplate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7008529" y="4497240"/>
            <a:ext cx="21354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Image courtesy of Wayne </a:t>
            </a:r>
            <a:r>
              <a:rPr lang="en-US" sz="1600" dirty="0" smtClean="0"/>
              <a:t>Hammond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4008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1954</TotalTime>
  <Words>110</Words>
  <Application>Microsoft Macintosh PowerPoint</Application>
  <PresentationFormat>On-screen Show (4:3)</PresentationFormat>
  <Paragraphs>32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Black</vt:lpstr>
      <vt:lpstr>Origin Stories and Other Bibliographical Tales</vt:lpstr>
      <vt:lpstr>Representing Digital Developments</vt:lpstr>
      <vt:lpstr>Browsing Beeston’s Boys</vt:lpstr>
      <vt:lpstr>Women Beware Women</vt:lpstr>
      <vt:lpstr>PowerPoint Presentation</vt:lpstr>
      <vt:lpstr>Women Beware Women</vt:lpstr>
      <vt:lpstr>Women Beware Women: DEEP</vt:lpstr>
      <vt:lpstr>Women Beware Women</vt:lpstr>
      <vt:lpstr>Ford’s Loues Sacrifice (1633)</vt:lpstr>
      <vt:lpstr>Not searchable, but...</vt:lpstr>
      <vt:lpstr>The Country Captain</vt:lpstr>
      <vt:lpstr>Country Captain Transcript</vt:lpstr>
      <vt:lpstr>The Country Captain</vt:lpstr>
    </vt:vector>
  </TitlesOfParts>
  <Company>Folger Shakespeare Library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Digital Anthology of Early Modern  English Drama</dc:title>
  <dc:creator>Meaghan Brown</dc:creator>
  <cp:lastModifiedBy>Meaghan Brown</cp:lastModifiedBy>
  <cp:revision>149</cp:revision>
  <dcterms:created xsi:type="dcterms:W3CDTF">2015-12-28T14:05:32Z</dcterms:created>
  <dcterms:modified xsi:type="dcterms:W3CDTF">2016-03-22T15:19:10Z</dcterms:modified>
</cp:coreProperties>
</file>