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wdp" ContentType="image/vnd.ms-photo"/>
  <Default Extension="tif" ContentType="image/tif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  <p:sldId id="261" r:id="rId3"/>
    <p:sldId id="259" r:id="rId4"/>
    <p:sldId id="263" r:id="rId5"/>
    <p:sldId id="264" r:id="rId6"/>
    <p:sldId id="262" r:id="rId7"/>
    <p:sldId id="265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-3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0A87-1EB4-2D40-A95B-BFF22A55317E}" type="datetimeFigureOut">
              <a:rPr lang="en-US" smtClean="0"/>
              <a:t>3/24/16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D559-A910-E249-9DC8-298265425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334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0A87-1EB4-2D40-A95B-BFF22A55317E}" type="datetimeFigureOut">
              <a:rPr lang="en-US" smtClean="0"/>
              <a:t>3/24/16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D559-A910-E249-9DC8-298265425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56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0A87-1EB4-2D40-A95B-BFF22A55317E}" type="datetimeFigureOut">
              <a:rPr lang="en-US" smtClean="0"/>
              <a:t>3/24/16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D559-A910-E249-9DC8-298265425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451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0A87-1EB4-2D40-A95B-BFF22A55317E}" type="datetimeFigureOut">
              <a:rPr lang="en-US" smtClean="0"/>
              <a:t>3/24/16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D559-A910-E249-9DC8-298265425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926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0A87-1EB4-2D40-A95B-BFF22A55317E}" type="datetimeFigureOut">
              <a:rPr lang="en-US" smtClean="0"/>
              <a:t>3/24/16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D559-A910-E249-9DC8-298265425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532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0A87-1EB4-2D40-A95B-BFF22A55317E}" type="datetimeFigureOut">
              <a:rPr lang="en-US" smtClean="0"/>
              <a:t>3/24/16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D559-A910-E249-9DC8-298265425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387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0A87-1EB4-2D40-A95B-BFF22A55317E}" type="datetimeFigureOut">
              <a:rPr lang="en-US" smtClean="0"/>
              <a:t>3/24/16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D559-A910-E249-9DC8-298265425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126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0A87-1EB4-2D40-A95B-BFF22A55317E}" type="datetimeFigureOut">
              <a:rPr lang="en-US" smtClean="0"/>
              <a:t>3/24/16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D559-A910-E249-9DC8-298265425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491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0A87-1EB4-2D40-A95B-BFF22A55317E}" type="datetimeFigureOut">
              <a:rPr lang="en-US" smtClean="0"/>
              <a:t>3/24/16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D559-A910-E249-9DC8-298265425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186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0A87-1EB4-2D40-A95B-BFF22A55317E}" type="datetimeFigureOut">
              <a:rPr lang="en-US" smtClean="0"/>
              <a:t>3/24/16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D559-A910-E249-9DC8-298265425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959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0A87-1EB4-2D40-A95B-BFF22A55317E}" type="datetimeFigureOut">
              <a:rPr lang="en-US" smtClean="0"/>
              <a:t>3/24/16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D559-A910-E249-9DC8-298265425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2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D10A87-1EB4-2D40-A95B-BFF22A55317E}" type="datetimeFigureOut">
              <a:rPr lang="en-US" smtClean="0"/>
              <a:t>3/24/16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8D559-A910-E249-9DC8-298265425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194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t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8597"/>
          <a:stretch>
            <a:fillRect/>
          </a:stretch>
        </p:blipFill>
        <p:spPr bwMode="auto">
          <a:xfrm>
            <a:off x="-174625" y="0"/>
            <a:ext cx="9318625" cy="714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38915" name="Titre 1"/>
          <p:cNvSpPr>
            <a:spLocks/>
          </p:cNvSpPr>
          <p:nvPr/>
        </p:nvSpPr>
        <p:spPr bwMode="auto">
          <a:xfrm>
            <a:off x="815117" y="782934"/>
            <a:ext cx="7540008" cy="2153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fr-FR" sz="4800" b="1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effectLst>
                  <a:glow rad="381000">
                    <a:schemeClr val="bg1">
                      <a:alpha val="72000"/>
                    </a:schemeClr>
                  </a:glow>
                </a:effectLst>
                <a:latin typeface="Times New Roman"/>
                <a:cs typeface="Times New Roman"/>
              </a:rPr>
              <a:t>EEBO-TCP:</a:t>
            </a:r>
          </a:p>
          <a:p>
            <a:pPr algn="ctr"/>
            <a:r>
              <a:rPr lang="fr-FR" sz="4800" b="1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effectLst>
                  <a:glow rad="381000">
                    <a:schemeClr val="bg1">
                      <a:alpha val="72000"/>
                    </a:schemeClr>
                  </a:glow>
                </a:effectLst>
                <a:latin typeface="Times New Roman"/>
                <a:cs typeface="Times New Roman"/>
              </a:rPr>
              <a:t>The </a:t>
            </a:r>
            <a:r>
              <a:rPr lang="fr-FR" sz="4800" b="1" dirty="0" err="1" smtClean="0">
                <a:ln>
                  <a:solidFill>
                    <a:schemeClr val="bg1">
                      <a:alpha val="2000"/>
                    </a:schemeClr>
                  </a:solidFill>
                </a:ln>
                <a:effectLst>
                  <a:glow rad="381000">
                    <a:schemeClr val="bg1">
                      <a:alpha val="72000"/>
                    </a:schemeClr>
                  </a:glow>
                </a:effectLst>
                <a:latin typeface="Times New Roman"/>
                <a:cs typeface="Times New Roman"/>
              </a:rPr>
              <a:t>Searchable</a:t>
            </a:r>
            <a:r>
              <a:rPr lang="fr-FR" sz="4800" b="1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effectLst>
                  <a:glow rad="381000">
                    <a:schemeClr val="bg1">
                      <a:alpha val="72000"/>
                    </a:schemeClr>
                  </a:glow>
                </a:effectLst>
                <a:latin typeface="Times New Roman"/>
                <a:cs typeface="Times New Roman"/>
              </a:rPr>
              <a:t> (</a:t>
            </a:r>
            <a:r>
              <a:rPr lang="fr-FR" sz="4800" b="1" dirty="0" err="1" smtClean="0">
                <a:ln>
                  <a:solidFill>
                    <a:schemeClr val="bg1">
                      <a:alpha val="2000"/>
                    </a:schemeClr>
                  </a:solidFill>
                </a:ln>
                <a:effectLst>
                  <a:glow rad="381000">
                    <a:schemeClr val="bg1">
                      <a:alpha val="72000"/>
                    </a:schemeClr>
                  </a:glow>
                </a:effectLst>
                <a:latin typeface="Times New Roman"/>
                <a:cs typeface="Times New Roman"/>
              </a:rPr>
              <a:t>Print</a:t>
            </a:r>
            <a:r>
              <a:rPr lang="fr-FR" sz="4800" b="1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effectLst>
                  <a:glow rad="381000">
                    <a:schemeClr val="bg1">
                      <a:alpha val="72000"/>
                    </a:schemeClr>
                  </a:glow>
                </a:effectLst>
                <a:latin typeface="Times New Roman"/>
                <a:cs typeface="Times New Roman"/>
              </a:rPr>
              <a:t>) </a:t>
            </a:r>
            <a:r>
              <a:rPr lang="fr-FR" sz="4800" b="1" dirty="0" err="1" smtClean="0">
                <a:ln>
                  <a:solidFill>
                    <a:schemeClr val="bg1">
                      <a:alpha val="2000"/>
                    </a:schemeClr>
                  </a:solidFill>
                </a:ln>
                <a:effectLst>
                  <a:glow rad="381000">
                    <a:schemeClr val="bg1">
                      <a:alpha val="72000"/>
                    </a:schemeClr>
                  </a:glow>
                </a:effectLst>
                <a:latin typeface="Times New Roman"/>
                <a:cs typeface="Times New Roman"/>
              </a:rPr>
              <a:t>Text</a:t>
            </a:r>
            <a:r>
              <a:rPr lang="fr-FR" sz="4800" b="1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effectLst>
                  <a:glow rad="381000">
                    <a:schemeClr val="bg1">
                      <a:alpha val="72000"/>
                    </a:schemeClr>
                  </a:glow>
                </a:effectLst>
                <a:latin typeface="Times New Roman"/>
                <a:cs typeface="Times New Roman"/>
              </a:rPr>
              <a:t> and </a:t>
            </a:r>
            <a:r>
              <a:rPr lang="fr-FR" sz="4800" b="1" dirty="0" err="1" smtClean="0">
                <a:ln>
                  <a:solidFill>
                    <a:schemeClr val="bg1">
                      <a:alpha val="2000"/>
                    </a:schemeClr>
                  </a:solidFill>
                </a:ln>
                <a:effectLst>
                  <a:glow rad="381000">
                    <a:schemeClr val="bg1">
                      <a:alpha val="72000"/>
                    </a:schemeClr>
                  </a:glow>
                </a:effectLst>
                <a:latin typeface="Times New Roman"/>
                <a:cs typeface="Times New Roman"/>
              </a:rPr>
              <a:t>Manuscript</a:t>
            </a:r>
            <a:r>
              <a:rPr lang="fr-FR" sz="4800" b="1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effectLst>
                  <a:glow rad="381000">
                    <a:schemeClr val="bg1">
                      <a:alpha val="72000"/>
                    </a:schemeClr>
                  </a:glow>
                </a:effectLst>
                <a:latin typeface="Times New Roman"/>
                <a:cs typeface="Times New Roman"/>
              </a:rPr>
              <a:t> </a:t>
            </a:r>
            <a:r>
              <a:rPr lang="fr-FR" sz="4800" b="1" dirty="0" err="1" smtClean="0">
                <a:ln>
                  <a:solidFill>
                    <a:schemeClr val="bg1">
                      <a:alpha val="2000"/>
                    </a:schemeClr>
                  </a:solidFill>
                </a:ln>
                <a:effectLst>
                  <a:glow rad="381000">
                    <a:schemeClr val="bg1">
                      <a:alpha val="72000"/>
                    </a:schemeClr>
                  </a:glow>
                </a:effectLst>
                <a:latin typeface="Times New Roman"/>
                <a:cs typeface="Times New Roman"/>
              </a:rPr>
              <a:t>Studies</a:t>
            </a:r>
            <a:endParaRPr lang="fr-FR" sz="4800" b="1" dirty="0">
              <a:ln>
                <a:solidFill>
                  <a:schemeClr val="bg1">
                    <a:alpha val="2000"/>
                  </a:schemeClr>
                </a:solidFill>
              </a:ln>
              <a:effectLst>
                <a:glow rad="381000">
                  <a:schemeClr val="bg1">
                    <a:alpha val="72000"/>
                  </a:schemeClr>
                </a:glow>
              </a:effectLst>
              <a:latin typeface="Times New Roman"/>
              <a:cs typeface="Times New Roman"/>
            </a:endParaRPr>
          </a:p>
        </p:txBody>
      </p:sp>
      <p:sp>
        <p:nvSpPr>
          <p:cNvPr id="38916" name="Sous-titre 2"/>
          <p:cNvSpPr>
            <a:spLocks/>
          </p:cNvSpPr>
          <p:nvPr/>
        </p:nvSpPr>
        <p:spPr bwMode="auto">
          <a:xfrm>
            <a:off x="198459" y="4645283"/>
            <a:ext cx="4643438" cy="1649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fr-CA" sz="3200" dirty="0">
                <a:effectLst>
                  <a:glow rad="292100">
                    <a:schemeClr val="bg1">
                      <a:alpha val="75000"/>
                    </a:schemeClr>
                  </a:glow>
                </a:effectLst>
                <a:latin typeface="Garamond"/>
                <a:cs typeface="Garamond"/>
              </a:rPr>
              <a:t>Laura </a:t>
            </a:r>
            <a:r>
              <a:rPr lang="fr-CA" sz="3200" dirty="0" err="1">
                <a:effectLst>
                  <a:glow rad="292100">
                    <a:schemeClr val="bg1">
                      <a:alpha val="75000"/>
                    </a:schemeClr>
                  </a:glow>
                </a:effectLst>
                <a:latin typeface="Garamond"/>
                <a:cs typeface="Garamond"/>
              </a:rPr>
              <a:t>Estill</a:t>
            </a:r>
            <a:endParaRPr lang="fr-CA" sz="3200" dirty="0">
              <a:effectLst>
                <a:glow rad="292100">
                  <a:schemeClr val="bg1">
                    <a:alpha val="75000"/>
                  </a:schemeClr>
                </a:glow>
              </a:effectLst>
              <a:latin typeface="Garamond"/>
              <a:cs typeface="Garamond"/>
            </a:endParaRPr>
          </a:p>
          <a:p>
            <a:pPr>
              <a:spcBef>
                <a:spcPct val="20000"/>
              </a:spcBef>
            </a:pPr>
            <a:r>
              <a:rPr lang="fr-CA" sz="3200" dirty="0">
                <a:effectLst>
                  <a:glow rad="292100">
                    <a:schemeClr val="bg1">
                      <a:alpha val="75000"/>
                    </a:schemeClr>
                  </a:glow>
                </a:effectLst>
                <a:latin typeface="Garamond"/>
                <a:cs typeface="Garamond"/>
              </a:rPr>
              <a:t>lestill</a:t>
            </a:r>
            <a:r>
              <a:rPr lang="fr-CA" sz="3200" dirty="0" smtClean="0">
                <a:effectLst>
                  <a:glow rad="292100">
                    <a:schemeClr val="bg1">
                      <a:alpha val="75000"/>
                    </a:schemeClr>
                  </a:glow>
                </a:effectLst>
                <a:latin typeface="Garamond"/>
                <a:cs typeface="Garamond"/>
              </a:rPr>
              <a:t>@tamu.edu</a:t>
            </a:r>
          </a:p>
          <a:p>
            <a:pPr>
              <a:spcBef>
                <a:spcPct val="20000"/>
              </a:spcBef>
            </a:pPr>
            <a:r>
              <a:rPr lang="fr-CA" sz="3200" dirty="0" smtClean="0">
                <a:effectLst>
                  <a:glow rad="292100">
                    <a:schemeClr val="bg1">
                      <a:alpha val="75000"/>
                    </a:schemeClr>
                  </a:glow>
                </a:effectLst>
                <a:latin typeface="Garamond"/>
                <a:cs typeface="Garamond"/>
              </a:rPr>
              <a:t>@</a:t>
            </a:r>
            <a:r>
              <a:rPr lang="fr-CA" sz="3200" dirty="0" err="1" smtClean="0">
                <a:effectLst>
                  <a:glow rad="292100">
                    <a:schemeClr val="bg1">
                      <a:alpha val="75000"/>
                    </a:schemeClr>
                  </a:glow>
                </a:effectLst>
                <a:latin typeface="Garamond"/>
                <a:cs typeface="Garamond"/>
              </a:rPr>
              <a:t>Laura_Estill</a:t>
            </a:r>
            <a:endParaRPr lang="fr-CA" sz="3200" dirty="0" smtClean="0">
              <a:effectLst>
                <a:glow rad="292100">
                  <a:schemeClr val="bg1">
                    <a:alpha val="75000"/>
                  </a:schemeClr>
                </a:glow>
              </a:effectLst>
              <a:latin typeface="Garamond"/>
              <a:cs typeface="Garamond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930169" y="5070802"/>
            <a:ext cx="1867619" cy="18281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spcBef>
                <a:spcPct val="20000"/>
              </a:spcBef>
            </a:pPr>
            <a:r>
              <a:rPr lang="fr-CA" sz="2400" dirty="0" smtClean="0">
                <a:effectLst>
                  <a:glow rad="254000">
                    <a:schemeClr val="bg1">
                      <a:alpha val="75000"/>
                    </a:schemeClr>
                  </a:glow>
                </a:effectLst>
                <a:latin typeface="Garamond"/>
                <a:cs typeface="Garamond"/>
              </a:rPr>
              <a:t>SAA 2016</a:t>
            </a:r>
          </a:p>
          <a:p>
            <a:pPr algn="r">
              <a:spcBef>
                <a:spcPct val="20000"/>
              </a:spcBef>
            </a:pPr>
            <a:r>
              <a:rPr lang="fr-CA" sz="2400" dirty="0" smtClean="0">
                <a:effectLst>
                  <a:glow rad="254000">
                    <a:schemeClr val="bg1">
                      <a:alpha val="75000"/>
                    </a:schemeClr>
                  </a:glow>
                </a:effectLst>
                <a:latin typeface="Garamond"/>
                <a:cs typeface="Garamond"/>
              </a:rPr>
              <a:t>New </a:t>
            </a:r>
            <a:r>
              <a:rPr lang="fr-CA" sz="2400" dirty="0" err="1" smtClean="0">
                <a:effectLst>
                  <a:glow rad="254000">
                    <a:schemeClr val="bg1">
                      <a:alpha val="75000"/>
                    </a:schemeClr>
                  </a:glow>
                </a:effectLst>
                <a:latin typeface="Garamond"/>
                <a:cs typeface="Garamond"/>
              </a:rPr>
              <a:t>Orleans</a:t>
            </a:r>
            <a:endParaRPr lang="fr-CA" sz="2400" dirty="0">
              <a:effectLst>
                <a:glow rad="254000">
                  <a:schemeClr val="bg1">
                    <a:alpha val="75000"/>
                  </a:schemeClr>
                </a:glow>
              </a:effectLst>
              <a:latin typeface="Garamond"/>
              <a:cs typeface="Garamond"/>
            </a:endParaRPr>
          </a:p>
          <a:p>
            <a:pPr algn="r">
              <a:spcBef>
                <a:spcPct val="20000"/>
              </a:spcBef>
            </a:pPr>
            <a:endParaRPr lang="fr-FR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493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7641" y="-764084"/>
            <a:ext cx="6926488" cy="103983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8459" y="-2767715"/>
            <a:ext cx="9675370" cy="1452514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16200000">
            <a:off x="-2399678" y="3328843"/>
            <a:ext cx="6403866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dirty="0" err="1" smtClean="0"/>
              <a:t>www.shakespearedocumented.org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23870518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Avenant_William_Sir-Gondibert-Wing-D326-735_05-p116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2248"/>
            <a:ext cx="8056388" cy="6950248"/>
          </a:xfrm>
          <a:prstGeom prst="rect">
            <a:avLst/>
          </a:prstGeom>
        </p:spPr>
      </p:pic>
      <p:pic>
        <p:nvPicPr>
          <p:cNvPr id="4" name="Picture 3" descr="Screen Shot 2016-03-24 at 10.35.22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563" y="4111136"/>
            <a:ext cx="6982992" cy="2746864"/>
          </a:xfrm>
          <a:prstGeom prst="rect">
            <a:avLst/>
          </a:prstGeom>
        </p:spPr>
      </p:pic>
      <p:pic>
        <p:nvPicPr>
          <p:cNvPr id="5" name="Picture 4" descr="Screen Shot 2016-03-25 at 9.40.15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634" y="0"/>
            <a:ext cx="5523365" cy="401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1970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" descr="Folger MS V.a.87 f. 05v.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88598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6-02-09 at 11.11.1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7988" y="0"/>
            <a:ext cx="109558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5313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6-03-24 at 10.02.5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8015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1216" y="6091591"/>
            <a:ext cx="64223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http://</a:t>
            </a:r>
            <a:r>
              <a:rPr lang="en-US" sz="4000" dirty="0" err="1"/>
              <a:t>showcases.exist-db.org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3360516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8597"/>
          <a:stretch>
            <a:fillRect/>
          </a:stretch>
        </p:blipFill>
        <p:spPr bwMode="auto">
          <a:xfrm>
            <a:off x="-174625" y="0"/>
            <a:ext cx="9318625" cy="714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38915" name="Titre 1"/>
          <p:cNvSpPr>
            <a:spLocks/>
          </p:cNvSpPr>
          <p:nvPr/>
        </p:nvSpPr>
        <p:spPr bwMode="auto">
          <a:xfrm>
            <a:off x="815117" y="782934"/>
            <a:ext cx="7540008" cy="2153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fr-FR" sz="4800" b="1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effectLst>
                  <a:glow rad="381000">
                    <a:schemeClr val="bg1">
                      <a:alpha val="72000"/>
                    </a:schemeClr>
                  </a:glow>
                </a:effectLst>
                <a:latin typeface="Times New Roman"/>
                <a:cs typeface="Times New Roman"/>
              </a:rPr>
              <a:t>EEBO-TCP:</a:t>
            </a:r>
          </a:p>
          <a:p>
            <a:pPr algn="ctr"/>
            <a:r>
              <a:rPr lang="fr-FR" sz="4800" b="1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effectLst>
                  <a:glow rad="381000">
                    <a:schemeClr val="bg1">
                      <a:alpha val="72000"/>
                    </a:schemeClr>
                  </a:glow>
                </a:effectLst>
                <a:latin typeface="Times New Roman"/>
                <a:cs typeface="Times New Roman"/>
              </a:rPr>
              <a:t>The </a:t>
            </a:r>
            <a:r>
              <a:rPr lang="fr-FR" sz="4800" b="1" dirty="0" err="1" smtClean="0">
                <a:ln>
                  <a:solidFill>
                    <a:schemeClr val="bg1">
                      <a:alpha val="2000"/>
                    </a:schemeClr>
                  </a:solidFill>
                </a:ln>
                <a:effectLst>
                  <a:glow rad="381000">
                    <a:schemeClr val="bg1">
                      <a:alpha val="72000"/>
                    </a:schemeClr>
                  </a:glow>
                </a:effectLst>
                <a:latin typeface="Times New Roman"/>
                <a:cs typeface="Times New Roman"/>
              </a:rPr>
              <a:t>Searchable</a:t>
            </a:r>
            <a:r>
              <a:rPr lang="fr-FR" sz="4800" b="1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effectLst>
                  <a:glow rad="381000">
                    <a:schemeClr val="bg1">
                      <a:alpha val="72000"/>
                    </a:schemeClr>
                  </a:glow>
                </a:effectLst>
                <a:latin typeface="Times New Roman"/>
                <a:cs typeface="Times New Roman"/>
              </a:rPr>
              <a:t> (</a:t>
            </a:r>
            <a:r>
              <a:rPr lang="fr-FR" sz="4800" b="1" dirty="0" err="1" smtClean="0">
                <a:ln>
                  <a:solidFill>
                    <a:schemeClr val="bg1">
                      <a:alpha val="2000"/>
                    </a:schemeClr>
                  </a:solidFill>
                </a:ln>
                <a:effectLst>
                  <a:glow rad="381000">
                    <a:schemeClr val="bg1">
                      <a:alpha val="72000"/>
                    </a:schemeClr>
                  </a:glow>
                </a:effectLst>
                <a:latin typeface="Times New Roman"/>
                <a:cs typeface="Times New Roman"/>
              </a:rPr>
              <a:t>Print</a:t>
            </a:r>
            <a:r>
              <a:rPr lang="fr-FR" sz="4800" b="1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effectLst>
                  <a:glow rad="381000">
                    <a:schemeClr val="bg1">
                      <a:alpha val="72000"/>
                    </a:schemeClr>
                  </a:glow>
                </a:effectLst>
                <a:latin typeface="Times New Roman"/>
                <a:cs typeface="Times New Roman"/>
              </a:rPr>
              <a:t>) </a:t>
            </a:r>
            <a:r>
              <a:rPr lang="fr-FR" sz="4800" b="1" dirty="0" err="1" smtClean="0">
                <a:ln>
                  <a:solidFill>
                    <a:schemeClr val="bg1">
                      <a:alpha val="2000"/>
                    </a:schemeClr>
                  </a:solidFill>
                </a:ln>
                <a:effectLst>
                  <a:glow rad="381000">
                    <a:schemeClr val="bg1">
                      <a:alpha val="72000"/>
                    </a:schemeClr>
                  </a:glow>
                </a:effectLst>
                <a:latin typeface="Times New Roman"/>
                <a:cs typeface="Times New Roman"/>
              </a:rPr>
              <a:t>Text</a:t>
            </a:r>
            <a:r>
              <a:rPr lang="fr-FR" sz="4800" b="1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effectLst>
                  <a:glow rad="381000">
                    <a:schemeClr val="bg1">
                      <a:alpha val="72000"/>
                    </a:schemeClr>
                  </a:glow>
                </a:effectLst>
                <a:latin typeface="Times New Roman"/>
                <a:cs typeface="Times New Roman"/>
              </a:rPr>
              <a:t> and </a:t>
            </a:r>
            <a:r>
              <a:rPr lang="fr-FR" sz="4800" b="1" dirty="0" err="1" smtClean="0">
                <a:ln>
                  <a:solidFill>
                    <a:schemeClr val="bg1">
                      <a:alpha val="2000"/>
                    </a:schemeClr>
                  </a:solidFill>
                </a:ln>
                <a:effectLst>
                  <a:glow rad="381000">
                    <a:schemeClr val="bg1">
                      <a:alpha val="72000"/>
                    </a:schemeClr>
                  </a:glow>
                </a:effectLst>
                <a:latin typeface="Times New Roman"/>
                <a:cs typeface="Times New Roman"/>
              </a:rPr>
              <a:t>Manuscript</a:t>
            </a:r>
            <a:r>
              <a:rPr lang="fr-FR" sz="4800" b="1" dirty="0" smtClean="0">
                <a:ln>
                  <a:solidFill>
                    <a:schemeClr val="bg1">
                      <a:alpha val="2000"/>
                    </a:schemeClr>
                  </a:solidFill>
                </a:ln>
                <a:effectLst>
                  <a:glow rad="381000">
                    <a:schemeClr val="bg1">
                      <a:alpha val="72000"/>
                    </a:schemeClr>
                  </a:glow>
                </a:effectLst>
                <a:latin typeface="Times New Roman"/>
                <a:cs typeface="Times New Roman"/>
              </a:rPr>
              <a:t> </a:t>
            </a:r>
            <a:r>
              <a:rPr lang="fr-FR" sz="4800" b="1" dirty="0" err="1" smtClean="0">
                <a:ln>
                  <a:solidFill>
                    <a:schemeClr val="bg1">
                      <a:alpha val="2000"/>
                    </a:schemeClr>
                  </a:solidFill>
                </a:ln>
                <a:effectLst>
                  <a:glow rad="381000">
                    <a:schemeClr val="bg1">
                      <a:alpha val="72000"/>
                    </a:schemeClr>
                  </a:glow>
                </a:effectLst>
                <a:latin typeface="Times New Roman"/>
                <a:cs typeface="Times New Roman"/>
              </a:rPr>
              <a:t>Studies</a:t>
            </a:r>
            <a:endParaRPr lang="fr-FR" sz="4800" b="1" dirty="0">
              <a:ln>
                <a:solidFill>
                  <a:schemeClr val="bg1">
                    <a:alpha val="2000"/>
                  </a:schemeClr>
                </a:solidFill>
              </a:ln>
              <a:effectLst>
                <a:glow rad="381000">
                  <a:schemeClr val="bg1">
                    <a:alpha val="72000"/>
                  </a:schemeClr>
                </a:glow>
              </a:effectLst>
              <a:latin typeface="Times New Roman"/>
              <a:cs typeface="Times New Roman"/>
            </a:endParaRPr>
          </a:p>
        </p:txBody>
      </p:sp>
      <p:sp>
        <p:nvSpPr>
          <p:cNvPr id="38916" name="Sous-titre 2"/>
          <p:cNvSpPr>
            <a:spLocks/>
          </p:cNvSpPr>
          <p:nvPr/>
        </p:nvSpPr>
        <p:spPr bwMode="auto">
          <a:xfrm>
            <a:off x="198459" y="4645283"/>
            <a:ext cx="4643438" cy="1649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fr-CA" sz="3200" dirty="0">
                <a:effectLst>
                  <a:glow rad="292100">
                    <a:schemeClr val="bg1">
                      <a:alpha val="75000"/>
                    </a:schemeClr>
                  </a:glow>
                </a:effectLst>
                <a:latin typeface="Garamond"/>
                <a:cs typeface="Garamond"/>
              </a:rPr>
              <a:t>Laura </a:t>
            </a:r>
            <a:r>
              <a:rPr lang="fr-CA" sz="3200" dirty="0" err="1">
                <a:effectLst>
                  <a:glow rad="292100">
                    <a:schemeClr val="bg1">
                      <a:alpha val="75000"/>
                    </a:schemeClr>
                  </a:glow>
                </a:effectLst>
                <a:latin typeface="Garamond"/>
                <a:cs typeface="Garamond"/>
              </a:rPr>
              <a:t>Estill</a:t>
            </a:r>
            <a:endParaRPr lang="fr-CA" sz="3200" dirty="0">
              <a:effectLst>
                <a:glow rad="292100">
                  <a:schemeClr val="bg1">
                    <a:alpha val="75000"/>
                  </a:schemeClr>
                </a:glow>
              </a:effectLst>
              <a:latin typeface="Garamond"/>
              <a:cs typeface="Garamond"/>
            </a:endParaRPr>
          </a:p>
          <a:p>
            <a:pPr>
              <a:spcBef>
                <a:spcPct val="20000"/>
              </a:spcBef>
            </a:pPr>
            <a:r>
              <a:rPr lang="fr-CA" sz="3200" dirty="0">
                <a:effectLst>
                  <a:glow rad="292100">
                    <a:schemeClr val="bg1">
                      <a:alpha val="75000"/>
                    </a:schemeClr>
                  </a:glow>
                </a:effectLst>
                <a:latin typeface="Garamond"/>
                <a:cs typeface="Garamond"/>
              </a:rPr>
              <a:t>lestill</a:t>
            </a:r>
            <a:r>
              <a:rPr lang="fr-CA" sz="3200" dirty="0" smtClean="0">
                <a:effectLst>
                  <a:glow rad="292100">
                    <a:schemeClr val="bg1">
                      <a:alpha val="75000"/>
                    </a:schemeClr>
                  </a:glow>
                </a:effectLst>
                <a:latin typeface="Garamond"/>
                <a:cs typeface="Garamond"/>
              </a:rPr>
              <a:t>@tamu.edu</a:t>
            </a:r>
          </a:p>
          <a:p>
            <a:pPr>
              <a:spcBef>
                <a:spcPct val="20000"/>
              </a:spcBef>
            </a:pPr>
            <a:r>
              <a:rPr lang="fr-CA" sz="3200" dirty="0" smtClean="0">
                <a:effectLst>
                  <a:glow rad="292100">
                    <a:schemeClr val="bg1">
                      <a:alpha val="75000"/>
                    </a:schemeClr>
                  </a:glow>
                </a:effectLst>
                <a:latin typeface="Garamond"/>
                <a:cs typeface="Garamond"/>
              </a:rPr>
              <a:t>@</a:t>
            </a:r>
            <a:r>
              <a:rPr lang="fr-CA" sz="3200" dirty="0" err="1" smtClean="0">
                <a:effectLst>
                  <a:glow rad="292100">
                    <a:schemeClr val="bg1">
                      <a:alpha val="75000"/>
                    </a:schemeClr>
                  </a:glow>
                </a:effectLst>
                <a:latin typeface="Garamond"/>
                <a:cs typeface="Garamond"/>
              </a:rPr>
              <a:t>Laura_Estill</a:t>
            </a:r>
            <a:endParaRPr lang="fr-CA" sz="3200" dirty="0" smtClean="0">
              <a:effectLst>
                <a:glow rad="292100">
                  <a:schemeClr val="bg1">
                    <a:alpha val="75000"/>
                  </a:schemeClr>
                </a:glow>
              </a:effectLst>
              <a:latin typeface="Garamond"/>
              <a:cs typeface="Garamond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930169" y="5070802"/>
            <a:ext cx="1867619" cy="18281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spcBef>
                <a:spcPct val="20000"/>
              </a:spcBef>
            </a:pPr>
            <a:r>
              <a:rPr lang="fr-CA" sz="2400" dirty="0" smtClean="0">
                <a:effectLst>
                  <a:glow rad="254000">
                    <a:schemeClr val="bg1">
                      <a:alpha val="75000"/>
                    </a:schemeClr>
                  </a:glow>
                </a:effectLst>
                <a:latin typeface="Garamond"/>
                <a:cs typeface="Garamond"/>
              </a:rPr>
              <a:t>SAA 2016</a:t>
            </a:r>
          </a:p>
          <a:p>
            <a:pPr algn="r">
              <a:spcBef>
                <a:spcPct val="20000"/>
              </a:spcBef>
            </a:pPr>
            <a:r>
              <a:rPr lang="fr-CA" sz="2400" dirty="0" smtClean="0">
                <a:effectLst>
                  <a:glow rad="254000">
                    <a:schemeClr val="bg1">
                      <a:alpha val="75000"/>
                    </a:schemeClr>
                  </a:glow>
                </a:effectLst>
                <a:latin typeface="Garamond"/>
                <a:cs typeface="Garamond"/>
              </a:rPr>
              <a:t>New </a:t>
            </a:r>
            <a:r>
              <a:rPr lang="fr-CA" sz="2400" dirty="0" err="1" smtClean="0">
                <a:effectLst>
                  <a:glow rad="254000">
                    <a:schemeClr val="bg1">
                      <a:alpha val="75000"/>
                    </a:schemeClr>
                  </a:glow>
                </a:effectLst>
                <a:latin typeface="Garamond"/>
                <a:cs typeface="Garamond"/>
              </a:rPr>
              <a:t>Orleans</a:t>
            </a:r>
            <a:endParaRPr lang="fr-CA" sz="2400" dirty="0">
              <a:effectLst>
                <a:glow rad="254000">
                  <a:schemeClr val="bg1">
                    <a:alpha val="75000"/>
                  </a:schemeClr>
                </a:glow>
              </a:effectLst>
              <a:latin typeface="Garamond"/>
              <a:cs typeface="Garamond"/>
            </a:endParaRPr>
          </a:p>
          <a:p>
            <a:pPr algn="r">
              <a:spcBef>
                <a:spcPct val="20000"/>
              </a:spcBef>
            </a:pPr>
            <a:endParaRPr lang="fr-FR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9830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1155</TotalTime>
  <Words>56</Words>
  <Application>Microsoft Macintosh PowerPoint</Application>
  <PresentationFormat>On-screen Show (4:3)</PresentationFormat>
  <Paragraphs>16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Texas A&amp;M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Estill</dc:creator>
  <cp:lastModifiedBy>Laura Estill</cp:lastModifiedBy>
  <cp:revision>9</cp:revision>
  <dcterms:created xsi:type="dcterms:W3CDTF">2016-03-25T03:20:45Z</dcterms:created>
  <dcterms:modified xsi:type="dcterms:W3CDTF">2016-03-25T22:41:15Z</dcterms:modified>
</cp:coreProperties>
</file>